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21"/>
  </p:notesMasterIdLst>
  <p:sldIdLst>
    <p:sldId id="256" r:id="rId2"/>
    <p:sldId id="353" r:id="rId3"/>
    <p:sldId id="257" r:id="rId4"/>
    <p:sldId id="366" r:id="rId5"/>
    <p:sldId id="261" r:id="rId6"/>
    <p:sldId id="372" r:id="rId7"/>
    <p:sldId id="407" r:id="rId8"/>
    <p:sldId id="408" r:id="rId9"/>
    <p:sldId id="411" r:id="rId10"/>
    <p:sldId id="410" r:id="rId11"/>
    <p:sldId id="413" r:id="rId12"/>
    <p:sldId id="412" r:id="rId13"/>
    <p:sldId id="414" r:id="rId14"/>
    <p:sldId id="326" r:id="rId15"/>
    <p:sldId id="395" r:id="rId16"/>
    <p:sldId id="380" r:id="rId17"/>
    <p:sldId id="332" r:id="rId18"/>
    <p:sldId id="306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73890" autoAdjust="0"/>
  </p:normalViewPr>
  <p:slideViewPr>
    <p:cSldViewPr>
      <p:cViewPr>
        <p:scale>
          <a:sx n="71" d="100"/>
          <a:sy n="71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AD36-0C5F-47C3-B546-7ED26E79054A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39638-BFE7-4655-809E-5685000DE3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94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638-BFE7-4655-809E-5685000DE395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78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638-BFE7-4655-809E-5685000DE395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638-BFE7-4655-809E-5685000DE395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638-BFE7-4655-809E-5685000DE395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48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4ADEED-BDD0-437B-9E89-8CCAB6283A6D}" type="datetimeFigureOut">
              <a:rPr lang="en-US" smtClean="0"/>
              <a:pPr/>
              <a:t>31/05/2020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48E50C-95CB-42E0-AEEB-8CB931A22FE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ountlitera.com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mailto:satwant.palekar@zeelearn.com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334781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chemeClr val="tx1"/>
                </a:solidFill>
                <a:latin typeface="Constantia" pitchFamily="18" charset="0"/>
              </a:rPr>
              <a:t>Mount </a:t>
            </a:r>
            <a:r>
              <a:rPr lang="en-IN" sz="2800" dirty="0" err="1" smtClean="0">
                <a:solidFill>
                  <a:schemeClr val="tx1"/>
                </a:solidFill>
                <a:latin typeface="Constantia" pitchFamily="18" charset="0"/>
              </a:rPr>
              <a:t>Litera</a:t>
            </a:r>
            <a:r>
              <a:rPr lang="en-IN" sz="2800" dirty="0" smtClean="0">
                <a:solidFill>
                  <a:schemeClr val="tx1"/>
                </a:solidFill>
                <a:latin typeface="Constantia" pitchFamily="18" charset="0"/>
              </a:rPr>
              <a:t> Zee School, </a:t>
            </a:r>
            <a:r>
              <a:rPr lang="en-IN" sz="2800" dirty="0" err="1" smtClean="0">
                <a:solidFill>
                  <a:schemeClr val="tx1"/>
                </a:solidFill>
                <a:latin typeface="Constantia" pitchFamily="18" charset="0"/>
              </a:rPr>
              <a:t>Ahmednagar</a:t>
            </a:r>
            <a:endParaRPr lang="en-IN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00035" y="214290"/>
            <a:ext cx="8429684" cy="4000528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IN" sz="3600" dirty="0" smtClean="0">
              <a:solidFill>
                <a:schemeClr val="accent6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  <a:p>
            <a:pPr algn="ctr"/>
            <a:r>
              <a:rPr lang="en-IN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Welcome to  Parents’ Induction </a:t>
            </a:r>
            <a:br>
              <a:rPr lang="en-IN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nard MT Condensed" pitchFamily="18" charset="0"/>
              </a:rPr>
            </a:br>
            <a:r>
              <a:rPr lang="en-IN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At Mount Litera  Zee School, Ahmednagar</a:t>
            </a:r>
          </a:p>
          <a:p>
            <a:pPr algn="ctr"/>
            <a:r>
              <a:rPr lang="en-I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ll MT" pitchFamily="18" charset="0"/>
                <a:cs typeface="Times New Roman" pitchFamily="18" charset="0"/>
              </a:rPr>
              <a:t>Greetings </a:t>
            </a:r>
            <a:r>
              <a:rPr lang="en-I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ll MT" pitchFamily="18" charset="0"/>
                <a:cs typeface="Times New Roman" pitchFamily="18" charset="0"/>
              </a:rPr>
              <a:t>!!!!!!!!! </a:t>
            </a:r>
            <a:endParaRPr lang="en-IN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ell MT" pitchFamily="18" charset="0"/>
              <a:cs typeface="Times New Roman" pitchFamily="18" charset="0"/>
            </a:endParaRPr>
          </a:p>
          <a:p>
            <a:pPr algn="ctr"/>
            <a:r>
              <a:rPr lang="en-I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ll MT" pitchFamily="18" charset="0"/>
                <a:cs typeface="Times New Roman" pitchFamily="18" charset="0"/>
              </a:rPr>
              <a:t> Lets see  the plans  we have made during COVID-19 for the Academic Session</a:t>
            </a:r>
            <a:br>
              <a:rPr lang="en-I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ll MT" pitchFamily="18" charset="0"/>
                <a:cs typeface="Times New Roman" pitchFamily="18" charset="0"/>
              </a:rPr>
            </a:br>
            <a:r>
              <a:rPr lang="en-I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ll MT" pitchFamily="18" charset="0"/>
                <a:cs typeface="Times New Roman" pitchFamily="18" charset="0"/>
              </a:rPr>
              <a:t> 2020-2021 </a:t>
            </a:r>
          </a:p>
          <a:p>
            <a:pPr algn="ctr"/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</a:t>
            </a:r>
            <a:endParaRPr lang="en-IN" sz="2400" b="1" dirty="0"/>
          </a:p>
        </p:txBody>
      </p:sp>
      <p:pic>
        <p:nvPicPr>
          <p:cNvPr id="4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643314"/>
            <a:ext cx="1809751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9036" y="-792088"/>
            <a:ext cx="9144000" cy="1584176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N" sz="5400" dirty="0" err="1">
                <a:solidFill>
                  <a:srgbClr val="002060"/>
                </a:solidFill>
                <a:latin typeface="Arial Black" pitchFamily="34" charset="0"/>
              </a:rPr>
              <a:t>E</a:t>
            </a:r>
            <a:r>
              <a:rPr lang="en-IN" sz="5400" dirty="0" err="1" smtClean="0">
                <a:solidFill>
                  <a:srgbClr val="002060"/>
                </a:solidFill>
                <a:latin typeface="Arial Black" pitchFamily="34" charset="0"/>
              </a:rPr>
              <a:t>learning</a:t>
            </a:r>
            <a:endParaRPr lang="en-IN" sz="4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9144000" cy="502403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We define eLearning as courses that are specifically delivered via the internet to somewhere other than the classroom where the </a:t>
            </a:r>
            <a:r>
              <a:rPr lang="en-US" sz="2400" dirty="0" smtClean="0"/>
              <a:t>teacher </a:t>
            </a:r>
            <a:r>
              <a:rPr lang="en-US" sz="2400" dirty="0"/>
              <a:t>is teaching</a:t>
            </a:r>
            <a:endParaRPr lang="en-IN" sz="24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IN" sz="28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It is interactive in that you can </a:t>
            </a:r>
            <a:r>
              <a:rPr lang="en-US" sz="2400" dirty="0" smtClean="0"/>
              <a:t> </a:t>
            </a:r>
            <a:r>
              <a:rPr lang="en-US" sz="2400" dirty="0"/>
              <a:t>communicate with your </a:t>
            </a:r>
            <a:r>
              <a:rPr lang="en-US" sz="2400" dirty="0" smtClean="0"/>
              <a:t>teachers.</a:t>
            </a:r>
          </a:p>
          <a:p>
            <a:r>
              <a:rPr lang="en-US" sz="2400" dirty="0" err="1" smtClean="0"/>
              <a:t>Elearning</a:t>
            </a:r>
            <a:r>
              <a:rPr lang="en-US" sz="2400" dirty="0" smtClean="0"/>
              <a:t> is at our finger tips  by downloading below App in your mobiles.</a:t>
            </a:r>
          </a:p>
          <a:p>
            <a:r>
              <a:rPr lang="en-US" sz="2400" dirty="0" smtClean="0"/>
              <a:t>Please check </a:t>
            </a:r>
            <a:r>
              <a:rPr lang="en-US" sz="2400" dirty="0" err="1" smtClean="0"/>
              <a:t>Whatsapp</a:t>
            </a:r>
            <a:r>
              <a:rPr lang="en-US" sz="2400" dirty="0" smtClean="0"/>
              <a:t> group for link.</a:t>
            </a:r>
          </a:p>
          <a:p>
            <a:endParaRPr lang="en-US" sz="2400" dirty="0" smtClean="0"/>
          </a:p>
          <a:p>
            <a:r>
              <a:rPr lang="en-US" sz="2400" dirty="0" smtClean="0"/>
              <a:t>Parents should download </a:t>
            </a:r>
            <a:r>
              <a:rPr lang="en-US" sz="2400" dirty="0" err="1" smtClean="0"/>
              <a:t>elearning</a:t>
            </a:r>
            <a:r>
              <a:rPr lang="en-US" sz="2400" dirty="0" smtClean="0"/>
              <a:t> app from play store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Elearning</a:t>
            </a:r>
            <a:r>
              <a:rPr lang="en-US" sz="2400" dirty="0" smtClean="0">
                <a:solidFill>
                  <a:schemeClr val="bg1"/>
                </a:solidFill>
              </a:rPr>
              <a:t>   app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https</a:t>
            </a:r>
            <a:r>
              <a:rPr lang="en-US" sz="2400" dirty="0"/>
              <a:t>://play.google.com/store/apps/details?id=com.innova.elearnings or other students in your class.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/>
              <a:t>Mount </a:t>
            </a:r>
            <a:r>
              <a:rPr lang="en-IN" sz="2800" b="1" dirty="0" err="1" smtClean="0"/>
              <a:t>Litera</a:t>
            </a:r>
            <a:r>
              <a:rPr lang="en-IN" sz="2800" b="1" dirty="0" smtClean="0"/>
              <a:t> Zee School, </a:t>
            </a:r>
            <a:r>
              <a:rPr lang="en-IN" sz="2800" b="1" dirty="0" err="1" smtClean="0"/>
              <a:t>Ahmednagar</a:t>
            </a:r>
            <a:endParaRPr lang="en-IN" sz="2800" b="1" dirty="0"/>
          </a:p>
        </p:txBody>
      </p:sp>
      <p:pic>
        <p:nvPicPr>
          <p:cNvPr id="9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7340" y="4760360"/>
            <a:ext cx="1187624" cy="157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732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9036" y="-792088"/>
            <a:ext cx="9144000" cy="158417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N" sz="5400" dirty="0" err="1">
                <a:solidFill>
                  <a:srgbClr val="002060"/>
                </a:solidFill>
                <a:latin typeface="Arial Black" pitchFamily="34" charset="0"/>
              </a:rPr>
              <a:t>E</a:t>
            </a:r>
            <a:r>
              <a:rPr lang="en-IN" sz="5400" dirty="0" err="1" smtClean="0">
                <a:solidFill>
                  <a:srgbClr val="002060"/>
                </a:solidFill>
                <a:latin typeface="Arial Black" pitchFamily="34" charset="0"/>
              </a:rPr>
              <a:t>learning</a:t>
            </a:r>
            <a:endParaRPr lang="en-IN" sz="4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9144000" cy="50240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you will open the App you will have to type students ID and Password that we have sent on group for </a:t>
            </a:r>
            <a:r>
              <a:rPr lang="en-US" sz="2400" dirty="0" err="1" smtClean="0"/>
              <a:t>eg</a:t>
            </a:r>
            <a:r>
              <a:rPr lang="en-US" sz="2400" dirty="0" smtClean="0"/>
              <a:t> .STAM420 ID and password will be same STAM 420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/>
              <a:t>Mount Litera Zee School, Ahmednagar</a:t>
            </a:r>
            <a:endParaRPr lang="en-IN" sz="2800" b="1" dirty="0"/>
          </a:p>
        </p:txBody>
      </p:sp>
      <p:pic>
        <p:nvPicPr>
          <p:cNvPr id="9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7340" y="4760360"/>
            <a:ext cx="1187624" cy="157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abc\Desktop\eee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9058"/>
            <a:ext cx="3528392" cy="31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470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err="1" smtClean="0"/>
              <a:t>Elearning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en-US" dirty="0" smtClean="0"/>
              <a:t>After filling details you can get access to </a:t>
            </a:r>
            <a:r>
              <a:rPr lang="en-US" dirty="0" err="1" smtClean="0"/>
              <a:t>elearning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Please see demo of </a:t>
            </a:r>
            <a:r>
              <a:rPr lang="en-US" dirty="0" err="1" smtClean="0"/>
              <a:t>elearning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can get all details that how many students are using </a:t>
            </a:r>
            <a:r>
              <a:rPr lang="en-US" dirty="0" err="1" smtClean="0"/>
              <a:t>elearning</a:t>
            </a:r>
            <a:r>
              <a:rPr lang="en-US" dirty="0" smtClean="0"/>
              <a:t> for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395536" y="4581128"/>
            <a:ext cx="1890464" cy="800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bg1"/>
                </a:solidFill>
              </a:rPr>
              <a:t>It is compulsory to attend all the sessions  conducted by teachers.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bg1"/>
                </a:solidFill>
              </a:rPr>
              <a:t>Students can write their queries in chat box during online teaching 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bg1"/>
                </a:solidFill>
              </a:rPr>
              <a:t>There will be break after every lecture .</a:t>
            </a:r>
          </a:p>
          <a:p>
            <a:r>
              <a:rPr lang="en-IN" dirty="0">
                <a:solidFill>
                  <a:schemeClr val="bg1"/>
                </a:solidFill>
              </a:rPr>
              <a:t>      </a:t>
            </a:r>
            <a:r>
              <a:rPr lang="en-IN" dirty="0" err="1">
                <a:solidFill>
                  <a:schemeClr val="bg1"/>
                </a:solidFill>
              </a:rPr>
              <a:t>Whatsapp</a:t>
            </a:r>
            <a:r>
              <a:rPr lang="en-IN" dirty="0">
                <a:solidFill>
                  <a:schemeClr val="bg1"/>
                </a:solidFill>
              </a:rPr>
              <a:t> should be used only for genuine queries ,no personal or forwarded messages will be entertained 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IN" dirty="0">
                <a:solidFill>
                  <a:schemeClr val="bg1"/>
                </a:solidFill>
              </a:rPr>
              <a:t>Parents are requested not to speak with teacher during online classes .</a:t>
            </a:r>
          </a:p>
          <a:p>
            <a:pPr marL="342900" indent="-342900">
              <a:buFont typeface="Wingdings" pitchFamily="2" charset="2"/>
              <a:buChar char="v"/>
            </a:pPr>
            <a:endParaRPr lang="en-IN" sz="105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Mount </a:t>
            </a:r>
            <a:r>
              <a:rPr lang="en-IN" sz="2800" b="1" dirty="0" err="1" smtClean="0">
                <a:solidFill>
                  <a:schemeClr val="bg1"/>
                </a:solidFill>
              </a:rPr>
              <a:t>Litera</a:t>
            </a:r>
            <a:r>
              <a:rPr lang="en-IN" sz="2800" b="1" dirty="0" smtClean="0">
                <a:solidFill>
                  <a:schemeClr val="bg1"/>
                </a:solidFill>
              </a:rPr>
              <a:t> Zee School, </a:t>
            </a:r>
            <a:r>
              <a:rPr lang="en-IN" sz="2800" b="1" dirty="0" err="1" smtClean="0">
                <a:solidFill>
                  <a:schemeClr val="bg1"/>
                </a:solidFill>
              </a:rPr>
              <a:t>Ahmednagar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908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US" dirty="0" err="1" smtClean="0"/>
              <a:t>Elearning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abc\Desktop\bb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823" y="1600200"/>
            <a:ext cx="223035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Mount </a:t>
            </a:r>
            <a:r>
              <a:rPr lang="en-IN" sz="2800" b="1" dirty="0" err="1" smtClean="0">
                <a:solidFill>
                  <a:schemeClr val="bg1"/>
                </a:solidFill>
              </a:rPr>
              <a:t>Litera</a:t>
            </a:r>
            <a:r>
              <a:rPr lang="en-IN" sz="2800" b="1" dirty="0" smtClean="0">
                <a:solidFill>
                  <a:schemeClr val="bg1"/>
                </a:solidFill>
              </a:rPr>
              <a:t> Zee School, </a:t>
            </a:r>
            <a:r>
              <a:rPr lang="en-IN" sz="2800" b="1" dirty="0" err="1" smtClean="0">
                <a:solidFill>
                  <a:schemeClr val="bg1"/>
                </a:solidFill>
              </a:rPr>
              <a:t>Ahmednagar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166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643050"/>
            <a:ext cx="9144000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 Black" pitchFamily="34" charset="0"/>
              </a:rPr>
              <a:t> Unique  child – centric teaching process</a:t>
            </a:r>
            <a:endParaRPr lang="en-IN" sz="3200" dirty="0"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Litera Octave</a:t>
            </a:r>
            <a:endParaRPr kumimoji="0" lang="en-IN" sz="5400" b="1" i="0" u="none" strike="noStrike" kern="1200" cap="none" spc="0" normalizeH="0" baseline="0" noProof="0" dirty="0" smtClean="0">
              <a:ln w="63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Mount </a:t>
            </a:r>
            <a:r>
              <a:rPr lang="en-IN" sz="2800" b="1" dirty="0" err="1" smtClean="0">
                <a:solidFill>
                  <a:schemeClr val="bg1"/>
                </a:solidFill>
              </a:rPr>
              <a:t>Litera</a:t>
            </a:r>
            <a:r>
              <a:rPr lang="en-IN" sz="2800" b="1" dirty="0" smtClean="0">
                <a:solidFill>
                  <a:schemeClr val="bg1"/>
                </a:solidFill>
              </a:rPr>
              <a:t> Zee School, </a:t>
            </a:r>
            <a:r>
              <a:rPr lang="en-IN" sz="2800" b="1" dirty="0" err="1" smtClean="0">
                <a:solidFill>
                  <a:schemeClr val="bg1"/>
                </a:solidFill>
              </a:rPr>
              <a:t>Ahmednagar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5124" name="AutoShape 4" descr="Image result for mount litera zee school litera oct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6" name="AutoShape 6" descr="Image result for mount litera zee school litera oct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7" name="Picture 7" descr="C:\Users\MLZSC1\Desktop\poo images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1" y="2357430"/>
            <a:ext cx="3786215" cy="36699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894"/>
            <a:ext cx="9176955" cy="98072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/>
              <a:t>News letter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 Month MLZS publishes a News Letter and they circulate in all MLZS Schools.</a:t>
            </a:r>
          </a:p>
          <a:p>
            <a:r>
              <a:rPr lang="en-US" dirty="0" smtClean="0"/>
              <a:t>This letter contains </a:t>
            </a:r>
            <a:r>
              <a:rPr lang="en-US" dirty="0"/>
              <a:t>commentary on the latest developments, current affairs, sports, knowledge meter and brain teasers.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newsletter aims to cultivate a love of reading in students. </a:t>
            </a:r>
            <a:endParaRPr lang="en-US" dirty="0" smtClean="0"/>
          </a:p>
          <a:p>
            <a:r>
              <a:rPr lang="en-US" dirty="0" smtClean="0"/>
              <a:t>Students can also give their drawings ,riddles etc. to be published in this News letter.</a:t>
            </a:r>
          </a:p>
          <a:p>
            <a:r>
              <a:rPr lang="en-US" dirty="0" smtClean="0"/>
              <a:t>Parents should motivate students for reading it.</a:t>
            </a:r>
          </a:p>
          <a:p>
            <a:pPr marL="177800"/>
            <a:r>
              <a:rPr lang="en-US" dirty="0" smtClean="0"/>
              <a:t>Please check newsletter on our website </a:t>
            </a:r>
            <a:r>
              <a:rPr lang="en-IN" sz="2400" b="1" dirty="0">
                <a:solidFill>
                  <a:srgbClr val="FF0000"/>
                </a:solidFill>
              </a:rPr>
              <a:t>www.mountliteraahmednagar.com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Mount </a:t>
            </a:r>
            <a:r>
              <a:rPr lang="en-IN" sz="2800" b="1" dirty="0" err="1" smtClean="0">
                <a:solidFill>
                  <a:schemeClr val="bg1"/>
                </a:solidFill>
              </a:rPr>
              <a:t>Litera</a:t>
            </a:r>
            <a:r>
              <a:rPr lang="en-IN" sz="2800" b="1" dirty="0" smtClean="0">
                <a:solidFill>
                  <a:schemeClr val="bg1"/>
                </a:solidFill>
              </a:rPr>
              <a:t> Zee School, </a:t>
            </a:r>
            <a:r>
              <a:rPr lang="en-IN" sz="2800" b="1" dirty="0" err="1" smtClean="0">
                <a:solidFill>
                  <a:schemeClr val="bg1"/>
                </a:solidFill>
              </a:rPr>
              <a:t>Ahmednagar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19472"/>
            <a:ext cx="9176955" cy="9807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News letter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689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/>
            <a:r>
              <a:rPr lang="en-IN" sz="3600" dirty="0" smtClean="0">
                <a:solidFill>
                  <a:srgbClr val="002060"/>
                </a:solidFill>
                <a:latin typeface="Arial Black" pitchFamily="34" charset="0"/>
              </a:rPr>
              <a:t>Positive </a:t>
            </a:r>
            <a:br>
              <a:rPr lang="en-IN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IN" sz="3600" dirty="0" smtClean="0">
                <a:solidFill>
                  <a:srgbClr val="002060"/>
                </a:solidFill>
                <a:latin typeface="Arial Black" pitchFamily="34" charset="0"/>
              </a:rPr>
              <a:t>Parenting Tips</a:t>
            </a:r>
            <a:endParaRPr lang="en-IN" sz="3600" dirty="0" smtClean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Giving Your Child the Power of Positive </a:t>
            </a:r>
            <a:r>
              <a:rPr lang="en-US" b="1" dirty="0" smtClean="0"/>
              <a:t>Attitude during COVID-19.</a:t>
            </a:r>
          </a:p>
          <a:p>
            <a:r>
              <a:rPr lang="en-US" b="1" dirty="0" smtClean="0"/>
              <a:t>One-on one timing makes children feel loved and secure, and shows them they are important.</a:t>
            </a:r>
          </a:p>
          <a:p>
            <a:r>
              <a:rPr lang="en-US" b="1" dirty="0" smtClean="0"/>
              <a:t>Keeping children safe online during COVID-19.</a:t>
            </a:r>
          </a:p>
          <a:p>
            <a:r>
              <a:rPr lang="en-US" b="1" dirty="0" smtClean="0"/>
              <a:t>Keep healthy routines.</a:t>
            </a:r>
          </a:p>
          <a:p>
            <a:r>
              <a:rPr lang="en-US" b="1" dirty="0" smtClean="0"/>
              <a:t>Answer questions about the Pandemic simply and honestly 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Mount </a:t>
            </a:r>
            <a:r>
              <a:rPr lang="en-IN" sz="2800" b="1" dirty="0" err="1" smtClean="0">
                <a:solidFill>
                  <a:schemeClr val="bg1"/>
                </a:solidFill>
              </a:rPr>
              <a:t>Litera</a:t>
            </a:r>
            <a:r>
              <a:rPr lang="en-IN" sz="2800" b="1" dirty="0" smtClean="0">
                <a:solidFill>
                  <a:schemeClr val="bg1"/>
                </a:solidFill>
              </a:rPr>
              <a:t> Zee School, </a:t>
            </a:r>
            <a:r>
              <a:rPr lang="en-IN" sz="2800" b="1" dirty="0" err="1" smtClean="0">
                <a:solidFill>
                  <a:schemeClr val="bg1"/>
                </a:solidFill>
              </a:rPr>
              <a:t>Ahmednagar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5046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/>
            <a:r>
              <a:rPr lang="e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Feedback Hierarchy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Mount </a:t>
            </a:r>
            <a:r>
              <a:rPr lang="en-IN" sz="2800" b="1" dirty="0" err="1" smtClean="0">
                <a:solidFill>
                  <a:schemeClr val="bg1"/>
                </a:solidFill>
              </a:rPr>
              <a:t>Litera</a:t>
            </a:r>
            <a:r>
              <a:rPr lang="en-IN" sz="2800" b="1" dirty="0" smtClean="0">
                <a:solidFill>
                  <a:schemeClr val="bg1"/>
                </a:solidFill>
              </a:rPr>
              <a:t> Zee School, </a:t>
            </a:r>
            <a:r>
              <a:rPr lang="en-IN" sz="2800" b="1" dirty="0" err="1" smtClean="0">
                <a:solidFill>
                  <a:schemeClr val="bg1"/>
                </a:solidFill>
              </a:rPr>
              <a:t>Ahmednagar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298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u="sng" dirty="0" smtClean="0"/>
              <a:t>For any queries, suggestions, feedbacks, complaints kindly follow the hierarchy:</a:t>
            </a:r>
          </a:p>
          <a:p>
            <a:pPr algn="ctr"/>
            <a:endParaRPr lang="en-IN" sz="2000" b="1" u="sng" dirty="0"/>
          </a:p>
        </p:txBody>
      </p:sp>
      <p:sp>
        <p:nvSpPr>
          <p:cNvPr id="21" name="Rounded Rectangle 20"/>
          <p:cNvSpPr/>
          <p:nvPr/>
        </p:nvSpPr>
        <p:spPr>
          <a:xfrm>
            <a:off x="3214677" y="1857364"/>
            <a:ext cx="2786083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Class Educator</a:t>
            </a:r>
            <a:endParaRPr lang="en-IN" dirty="0"/>
          </a:p>
        </p:txBody>
      </p:sp>
      <p:sp>
        <p:nvSpPr>
          <p:cNvPr id="22" name="Rounded Rectangle 21"/>
          <p:cNvSpPr/>
          <p:nvPr/>
        </p:nvSpPr>
        <p:spPr>
          <a:xfrm>
            <a:off x="3214677" y="2500306"/>
            <a:ext cx="2786083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Head Mistress</a:t>
            </a:r>
            <a:endParaRPr lang="en-IN" dirty="0"/>
          </a:p>
        </p:txBody>
      </p:sp>
      <p:sp>
        <p:nvSpPr>
          <p:cNvPr id="23" name="Rounded Rectangle 22"/>
          <p:cNvSpPr/>
          <p:nvPr/>
        </p:nvSpPr>
        <p:spPr>
          <a:xfrm>
            <a:off x="2928926" y="3786190"/>
            <a:ext cx="3500463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Regional School Director, ZLL</a:t>
            </a:r>
            <a:endParaRPr lang="en-IN" dirty="0"/>
          </a:p>
        </p:txBody>
      </p:sp>
      <p:sp>
        <p:nvSpPr>
          <p:cNvPr id="24" name="Rounded Rectangle 23"/>
          <p:cNvSpPr/>
          <p:nvPr/>
        </p:nvSpPr>
        <p:spPr>
          <a:xfrm>
            <a:off x="3214677" y="3143248"/>
            <a:ext cx="2786083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Principal</a:t>
            </a:r>
            <a:endParaRPr lang="en-IN" dirty="0"/>
          </a:p>
        </p:txBody>
      </p:sp>
      <p:cxnSp>
        <p:nvCxnSpPr>
          <p:cNvPr id="25" name="Straight Arrow Connector 24"/>
          <p:cNvCxnSpPr>
            <a:stCxn id="21" idx="2"/>
            <a:endCxn id="22" idx="0"/>
          </p:cNvCxnSpPr>
          <p:nvPr/>
        </p:nvCxnSpPr>
        <p:spPr>
          <a:xfrm rot="5400000">
            <a:off x="4500562" y="239315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465638" y="303529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465638" y="367823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4282" y="4357694"/>
            <a:ext cx="86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/>
              <a:t>Sources of Feedback </a:t>
            </a:r>
          </a:p>
          <a:p>
            <a:pPr algn="ctr">
              <a:buFont typeface="Wingdings" pitchFamily="2" charset="2"/>
              <a:buChar char="§"/>
            </a:pPr>
            <a:r>
              <a:rPr lang="en-IN" dirty="0" smtClean="0"/>
              <a:t>Emails to Coordinators  </a:t>
            </a:r>
          </a:p>
          <a:p>
            <a:pPr algn="ctr">
              <a:buFont typeface="Wingdings" pitchFamily="2" charset="2"/>
              <a:buChar char="§"/>
            </a:pPr>
            <a:r>
              <a:rPr lang="en-IN" dirty="0" smtClean="0"/>
              <a:t>Feedback to Front Office (FO)</a:t>
            </a:r>
          </a:p>
          <a:p>
            <a:pPr algn="ctr">
              <a:buFont typeface="Wingdings" pitchFamily="2" charset="2"/>
              <a:buChar char="§"/>
            </a:pPr>
            <a:r>
              <a:rPr lang="en-IN" dirty="0" smtClean="0"/>
              <a:t>Feedback during PTA meetings </a:t>
            </a:r>
          </a:p>
          <a:p>
            <a:pPr algn="ctr">
              <a:buFont typeface="Wingdings" pitchFamily="2" charset="2"/>
              <a:buChar char="§"/>
            </a:pPr>
            <a:r>
              <a:rPr lang="en-IN" dirty="0" smtClean="0"/>
              <a:t>Feedback to Hon. Chairman Sir</a:t>
            </a:r>
            <a:endParaRPr lang="en-IN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287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Our </a:t>
            </a:r>
            <a:r>
              <a:rPr lang="e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P</a:t>
            </a:r>
            <a:r>
              <a:rPr kumimoji="0" lang="en-I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hilosophy</a:t>
            </a:r>
            <a:endParaRPr kumimoji="0" lang="en-I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714488"/>
            <a:ext cx="8929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Every child is unique. It is a well-known fact that no two thumbprints are alike. In the same way, we believe that every child is born unique.  Each child has a unique brain network that shapes how she absorbs and responds to stimuli. </a:t>
            </a:r>
            <a:endParaRPr lang="en-IN" sz="24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Mount </a:t>
            </a:r>
            <a:r>
              <a:rPr lang="en-IN" sz="2800" b="1" dirty="0" err="1" smtClean="0">
                <a:solidFill>
                  <a:schemeClr val="bg1"/>
                </a:solidFill>
              </a:rPr>
              <a:t>Litera</a:t>
            </a:r>
            <a:r>
              <a:rPr lang="en-IN" sz="2800" b="1" dirty="0" smtClean="0">
                <a:solidFill>
                  <a:schemeClr val="bg1"/>
                </a:solidFill>
              </a:rPr>
              <a:t> Zee School, </a:t>
            </a:r>
            <a:r>
              <a:rPr lang="en-IN" sz="2800" b="1" dirty="0" err="1" smtClean="0">
                <a:solidFill>
                  <a:schemeClr val="bg1"/>
                </a:solidFill>
              </a:rPr>
              <a:t>Ahmednagar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2" y="2571745"/>
            <a:ext cx="77575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THANK  YOU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4287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Mount </a:t>
            </a:r>
            <a:r>
              <a:rPr lang="en-IN" sz="2800" b="1" dirty="0" err="1" smtClean="0">
                <a:solidFill>
                  <a:schemeClr val="bg1"/>
                </a:solidFill>
              </a:rPr>
              <a:t>Litera</a:t>
            </a:r>
            <a:r>
              <a:rPr lang="en-IN" sz="2800" b="1" dirty="0" smtClean="0">
                <a:solidFill>
                  <a:schemeClr val="bg1"/>
                </a:solidFill>
              </a:rPr>
              <a:t> Zee School, </a:t>
            </a:r>
            <a:r>
              <a:rPr lang="en-IN" sz="2800" b="1" dirty="0" err="1" smtClean="0">
                <a:solidFill>
                  <a:schemeClr val="bg1"/>
                </a:solidFill>
              </a:rPr>
              <a:t>Ahmednagar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MLZSC-CNSRM2-2\Desktop\Poonam\z lear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72338" y="4005263"/>
            <a:ext cx="1871662" cy="2173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fontAlgn="base"/>
            <a:r>
              <a:rPr lang="en-IN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IN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6357958"/>
            <a:ext cx="9144000" cy="50004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dirty="0" smtClean="0"/>
              <a:t>Mount </a:t>
            </a:r>
            <a:r>
              <a:rPr lang="en-IN" dirty="0" err="1" smtClean="0"/>
              <a:t>litera</a:t>
            </a:r>
            <a:r>
              <a:rPr lang="en-IN" dirty="0" smtClean="0"/>
              <a:t> zee school, Chandrapur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07141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/>
              <a:t>Mount </a:t>
            </a:r>
            <a:r>
              <a:rPr lang="en-IN" sz="2800" b="1" dirty="0" err="1" smtClean="0"/>
              <a:t>Litera</a:t>
            </a:r>
            <a:r>
              <a:rPr lang="en-IN" sz="2800" b="1" dirty="0" smtClean="0"/>
              <a:t> Zee School, </a:t>
            </a:r>
            <a:r>
              <a:rPr lang="en-IN" sz="2800" b="1" dirty="0" err="1" smtClean="0"/>
              <a:t>Ahmednagar</a:t>
            </a:r>
            <a:endParaRPr lang="en-IN" sz="2800" b="1" dirty="0"/>
          </a:p>
        </p:txBody>
      </p:sp>
      <p:pic>
        <p:nvPicPr>
          <p:cNvPr id="1026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643314"/>
            <a:ext cx="1809751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ubtitle 3"/>
          <p:cNvSpPr txBox="1">
            <a:spLocks/>
          </p:cNvSpPr>
          <p:nvPr/>
        </p:nvSpPr>
        <p:spPr>
          <a:xfrm>
            <a:off x="0" y="1357298"/>
            <a:ext cx="8858280" cy="471490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1357298"/>
            <a:ext cx="89297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i="1" dirty="0" smtClean="0"/>
              <a:t>Zee Learn is India’s leading company in education segment with the fastest growing chain of K-12 schools – Mount </a:t>
            </a:r>
            <a:r>
              <a:rPr lang="en-IN" sz="2000" b="1" i="1" dirty="0" err="1" smtClean="0"/>
              <a:t>Litera</a:t>
            </a:r>
            <a:r>
              <a:rPr lang="en-IN" sz="2000" b="1" i="1" dirty="0" smtClean="0"/>
              <a:t> Zee School and Asia’s No 1 chain of pre-school network – </a:t>
            </a:r>
            <a:r>
              <a:rPr lang="en-IN" sz="2000" b="1" i="1" dirty="0" err="1" smtClean="0"/>
              <a:t>Kidzee</a:t>
            </a:r>
            <a:r>
              <a:rPr lang="en-IN" sz="2000" b="1" i="1" dirty="0" smtClean="0"/>
              <a:t> in its portfolio.</a:t>
            </a:r>
          </a:p>
          <a:p>
            <a:endParaRPr lang="en-IN" sz="2000" b="1" i="1" dirty="0" smtClean="0"/>
          </a:p>
          <a:p>
            <a:r>
              <a:rPr lang="en-IN" sz="2000" b="1" dirty="0" smtClean="0"/>
              <a:t>        With one most advanced teaching methodology – </a:t>
            </a:r>
            <a:r>
              <a:rPr lang="en-IN" sz="2000" b="1" dirty="0" err="1" smtClean="0"/>
              <a:t>Litera</a:t>
            </a:r>
            <a:r>
              <a:rPr lang="en-IN" sz="2000" b="1" dirty="0" smtClean="0"/>
              <a:t> Octave, </a:t>
            </a:r>
          </a:p>
          <a:p>
            <a:r>
              <a:rPr lang="en-IN" sz="2000" b="1" dirty="0" smtClean="0"/>
              <a:t>Zee Learn under its brand name </a:t>
            </a:r>
            <a:r>
              <a:rPr lang="en-IN" sz="2000" b="1" dirty="0" smtClean="0">
                <a:hlinkClick r:id="rId5"/>
              </a:rPr>
              <a:t>Mount </a:t>
            </a:r>
            <a:r>
              <a:rPr lang="en-IN" sz="2000" b="1" dirty="0" err="1" smtClean="0">
                <a:hlinkClick r:id="rId5"/>
              </a:rPr>
              <a:t>Litera</a:t>
            </a:r>
            <a:r>
              <a:rPr lang="en-IN" sz="2000" b="1" dirty="0" smtClean="0">
                <a:hlinkClick r:id="rId5"/>
              </a:rPr>
              <a:t> Zee Schools</a:t>
            </a:r>
            <a:r>
              <a:rPr lang="en-IN" sz="2000" b="1" dirty="0" smtClean="0"/>
              <a:t> provides promising education to the future generation enabling</a:t>
            </a:r>
          </a:p>
          <a:p>
            <a:r>
              <a:rPr lang="en-IN" sz="2000" b="1" dirty="0" smtClean="0"/>
              <a:t>them to explore their true unique potential.  </a:t>
            </a:r>
          </a:p>
          <a:p>
            <a:r>
              <a:rPr lang="en-IN" sz="2000" b="1" dirty="0" smtClean="0"/>
              <a:t>Awarded as the ‘K-12 School Chain of the Year’</a:t>
            </a:r>
          </a:p>
          <a:p>
            <a:r>
              <a:rPr lang="en-IN" sz="2000" b="1" dirty="0" smtClean="0"/>
              <a:t>at Indian Educational Congress in 2015, </a:t>
            </a:r>
          </a:p>
          <a:p>
            <a:r>
              <a:rPr lang="en-IN" sz="2000" b="1" dirty="0" smtClean="0"/>
              <a:t>Mount </a:t>
            </a:r>
            <a:r>
              <a:rPr lang="en-IN" sz="2000" b="1" dirty="0" err="1" smtClean="0"/>
              <a:t>Litera</a:t>
            </a:r>
            <a:r>
              <a:rPr lang="en-IN" sz="2000" b="1" dirty="0" smtClean="0"/>
              <a:t> Zee school has over 90 schools </a:t>
            </a:r>
          </a:p>
          <a:p>
            <a:r>
              <a:rPr lang="en-IN" sz="2000" b="1" dirty="0" smtClean="0"/>
              <a:t>in 80+ cities nationwide.</a:t>
            </a:r>
            <a:endParaRPr lang="en-IN" sz="2000" b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dvAuto="3000"/>
      <p:bldP spid="12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36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/>
            </a:r>
            <a:br>
              <a:rPr lang="en-IN" sz="6000" dirty="0" smtClean="0">
                <a:solidFill>
                  <a:srgbClr val="002060"/>
                </a:solidFill>
              </a:rPr>
            </a:br>
            <a:r>
              <a:rPr lang="en-IN" sz="6000" dirty="0" smtClean="0">
                <a:solidFill>
                  <a:srgbClr val="002060"/>
                </a:solidFill>
              </a:rPr>
              <a:t>         </a:t>
            </a:r>
            <a:r>
              <a:rPr lang="en-IN" sz="4000" dirty="0" smtClean="0">
                <a:solidFill>
                  <a:srgbClr val="002060"/>
                </a:solidFill>
                <a:latin typeface="Arial Black" pitchFamily="34" charset="0"/>
              </a:rPr>
              <a:t>Mission</a:t>
            </a:r>
            <a:r>
              <a:rPr lang="en-IN" sz="4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IN" sz="4000" dirty="0" smtClean="0">
                <a:solidFill>
                  <a:srgbClr val="002060"/>
                </a:solidFill>
                <a:latin typeface="Arial Black" pitchFamily="34" charset="0"/>
              </a:rPr>
              <a:t>Statement</a:t>
            </a:r>
            <a:r>
              <a:rPr lang="en-IN" sz="4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en-IN" sz="6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8597" y="1785926"/>
            <a:ext cx="8429684" cy="2357454"/>
          </a:xfrm>
        </p:spPr>
        <p:txBody>
          <a:bodyPr>
            <a:noAutofit/>
          </a:bodyPr>
          <a:lstStyle/>
          <a:p>
            <a:pPr algn="l"/>
            <a:r>
              <a:rPr lang="en-IN" sz="3600" dirty="0" smtClean="0"/>
              <a:t>         “</a:t>
            </a:r>
            <a:r>
              <a:rPr lang="en-US" sz="3600" dirty="0" smtClean="0"/>
              <a:t>Our </a:t>
            </a:r>
            <a:r>
              <a:rPr lang="en-US" sz="3600" dirty="0"/>
              <a:t>mission </a:t>
            </a:r>
            <a:r>
              <a:rPr lang="en-US" sz="3600" dirty="0" smtClean="0"/>
              <a:t>is to lead in generating practical and theoretical knowledge that enables students to better understand our world and improve conditions for local and global communities.</a:t>
            </a:r>
            <a:endParaRPr lang="en-IN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/>
              <a:t>Mount </a:t>
            </a:r>
            <a:r>
              <a:rPr lang="en-IN" sz="2800" b="1" dirty="0" err="1" smtClean="0"/>
              <a:t>Litera</a:t>
            </a:r>
            <a:r>
              <a:rPr lang="en-IN" sz="2800" b="1" dirty="0" smtClean="0"/>
              <a:t> Zee School, </a:t>
            </a:r>
            <a:r>
              <a:rPr lang="en-IN" sz="2800" b="1" dirty="0" err="1" smtClean="0"/>
              <a:t>Ahmednagar</a:t>
            </a:r>
            <a:endParaRPr lang="en-IN" sz="2800" b="1" dirty="0"/>
          </a:p>
        </p:txBody>
      </p:sp>
      <p:pic>
        <p:nvPicPr>
          <p:cNvPr id="11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49" y="5229200"/>
            <a:ext cx="1809751" cy="937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2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dvAuto="3000"/>
      <p:bldP spid="4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N" dirty="0" smtClean="0">
                <a:solidFill>
                  <a:srgbClr val="0070C0"/>
                </a:solidFill>
              </a:rPr>
              <a:t>Our Mentor 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6357958"/>
            <a:ext cx="9144000" cy="500042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dirty="0" smtClean="0"/>
              <a:t>Mount </a:t>
            </a:r>
            <a:r>
              <a:rPr lang="en-IN" dirty="0" err="1" smtClean="0"/>
              <a:t>litera</a:t>
            </a:r>
            <a:r>
              <a:rPr lang="en-IN" dirty="0" smtClean="0"/>
              <a:t> zee school, Chandrapur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en-IN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4572009"/>
            <a:ext cx="9144000" cy="178595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 smtClean="0">
              <a:latin typeface="Arial Black" pitchFamily="34" charset="0"/>
            </a:endParaRPr>
          </a:p>
          <a:p>
            <a:pPr algn="ctr"/>
            <a:r>
              <a:rPr lang="en-I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Regional School Director West Zone Zee learn </a:t>
            </a:r>
          </a:p>
          <a:p>
            <a:r>
              <a:rPr lang="en-IN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Name :- Ms. Satwant Palekar</a:t>
            </a:r>
          </a:p>
          <a:p>
            <a:r>
              <a:rPr lang="en-IN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Ph. No. :- 9819987979</a:t>
            </a:r>
          </a:p>
          <a:p>
            <a:r>
              <a:rPr lang="en-IN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E-mail :- </a:t>
            </a:r>
            <a:r>
              <a:rPr lang="en-IN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hlinkClick r:id="rId5"/>
              </a:rPr>
              <a:t>satwant.palekar@zeelearn.com</a:t>
            </a:r>
            <a:endParaRPr lang="en-IN" sz="2400" dirty="0" smtClean="0">
              <a:latin typeface="Arial Black" pitchFamily="34" charset="0"/>
            </a:endParaRPr>
          </a:p>
          <a:p>
            <a:endParaRPr lang="en-IN" sz="2400" dirty="0" smtClean="0">
              <a:latin typeface="Arial Black" pitchFamily="34" charset="0"/>
            </a:endParaRPr>
          </a:p>
        </p:txBody>
      </p:sp>
      <p:pic>
        <p:nvPicPr>
          <p:cNvPr id="2050" name="Picture 2" descr="C:\Users\MLZSC-CNSRM2-2\Desktop\Screenshot_2017-06-15-11-14-34-397_com.miui.galler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1" y="1285861"/>
            <a:ext cx="3348043" cy="3286148"/>
          </a:xfrm>
          <a:prstGeom prst="rect">
            <a:avLst/>
          </a:prstGeom>
          <a:noFill/>
        </p:spPr>
      </p:pic>
      <p:pic>
        <p:nvPicPr>
          <p:cNvPr id="13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4249" y="5229200"/>
            <a:ext cx="1558231" cy="937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298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N" sz="4000" dirty="0" smtClean="0">
                <a:solidFill>
                  <a:srgbClr val="002060"/>
                </a:solidFill>
                <a:latin typeface="Arial Black" pitchFamily="34" charset="0"/>
              </a:rPr>
              <a:t>For Your </a:t>
            </a:r>
            <a:r>
              <a:rPr lang="en-IN" sz="4400" dirty="0" smtClean="0">
                <a:solidFill>
                  <a:srgbClr val="002060"/>
                </a:solidFill>
                <a:latin typeface="Arial Black" pitchFamily="34" charset="0"/>
              </a:rPr>
              <a:t>Reference</a:t>
            </a:r>
            <a:r>
              <a:rPr lang="en-IN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en-IN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4281" y="1428737"/>
            <a:ext cx="9358347" cy="2500330"/>
          </a:xfrm>
        </p:spPr>
        <p:txBody>
          <a:bodyPr>
            <a:noAutofit/>
          </a:bodyPr>
          <a:lstStyle/>
          <a:p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dirty="0" smtClean="0"/>
              <a:t>Mount </a:t>
            </a:r>
            <a:r>
              <a:rPr lang="en-IN" dirty="0" err="1" smtClean="0"/>
              <a:t>litera</a:t>
            </a:r>
            <a:r>
              <a:rPr lang="en-IN" dirty="0" smtClean="0"/>
              <a:t> zee school, Chandrapur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dirty="0" smtClean="0"/>
              <a:t>Mount </a:t>
            </a:r>
            <a:r>
              <a:rPr lang="en-IN" sz="2800" dirty="0" err="1" smtClean="0"/>
              <a:t>Litera</a:t>
            </a:r>
            <a:r>
              <a:rPr lang="en-IN" sz="2800" dirty="0" smtClean="0"/>
              <a:t>  Zee School, </a:t>
            </a:r>
            <a:r>
              <a:rPr lang="en-IN" sz="2800" dirty="0" err="1" smtClean="0"/>
              <a:t>Ahmednagar</a:t>
            </a:r>
            <a:endParaRPr lang="en-IN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4448616"/>
            <a:ext cx="9144000" cy="181842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N" sz="28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Principal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Name :- Mr . Sachin </a:t>
            </a:r>
            <a:r>
              <a:rPr lang="en-IN" sz="24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Kanade</a:t>
            </a:r>
            <a:endParaRPr lang="en-IN" sz="2400" dirty="0" smtClean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r>
              <a:rPr lang="en-I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Ph. No. :- 9226799184</a:t>
            </a:r>
          </a:p>
          <a:p>
            <a:r>
              <a:rPr lang="en-I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E-mail :-mlzsahmednagar@gmail.com</a:t>
            </a:r>
            <a:endParaRPr lang="en-IN" sz="2000" dirty="0" smtClean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endParaRPr lang="en-IN" sz="2400" dirty="0" smtClean="0">
              <a:latin typeface="Arial Black" pitchFamily="34" charset="0"/>
            </a:endParaRPr>
          </a:p>
          <a:p>
            <a:endParaRPr lang="en-IN" sz="2400" dirty="0" smtClean="0">
              <a:latin typeface="Arial Black" pitchFamily="34" charset="0"/>
            </a:endParaRPr>
          </a:p>
        </p:txBody>
      </p:sp>
      <p:pic>
        <p:nvPicPr>
          <p:cNvPr id="1026" name="Picture 2" descr="C:\Users\abc\Desktop\IMG-20180608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5"/>
            <a:ext cx="2963683" cy="28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49" y="4448616"/>
            <a:ext cx="1809751" cy="1718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548681"/>
            <a:ext cx="7851648" cy="792088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Academic Co-</a:t>
            </a:r>
            <a:r>
              <a:rPr lang="en-US" dirty="0" err="1" smtClean="0"/>
              <a:t>ordinator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35896" y="3556001"/>
            <a:ext cx="4136504" cy="1473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Name : </a:t>
            </a:r>
            <a:r>
              <a:rPr lang="en-US" dirty="0" err="1" smtClean="0"/>
              <a:t>Mrs</a:t>
            </a:r>
            <a:r>
              <a:rPr lang="en-US" dirty="0" smtClean="0"/>
              <a:t>  </a:t>
            </a:r>
            <a:r>
              <a:rPr lang="en-US" dirty="0" err="1" smtClean="0"/>
              <a:t>Ratna</a:t>
            </a:r>
            <a:r>
              <a:rPr lang="en-US" dirty="0" smtClean="0"/>
              <a:t> </a:t>
            </a:r>
            <a:r>
              <a:rPr lang="en-US" dirty="0" err="1" smtClean="0"/>
              <a:t>Shinde</a:t>
            </a:r>
            <a:endParaRPr lang="en-US" dirty="0" smtClean="0"/>
          </a:p>
          <a:p>
            <a:r>
              <a:rPr lang="en-US" dirty="0" smtClean="0"/>
              <a:t>Mobile No : 9595441578</a:t>
            </a:r>
          </a:p>
          <a:p>
            <a:r>
              <a:rPr lang="en-US" dirty="0" smtClean="0"/>
              <a:t>Email: mlzsratna@gmail.com</a:t>
            </a:r>
            <a:endParaRPr lang="en-US" dirty="0"/>
          </a:p>
        </p:txBody>
      </p:sp>
      <p:pic>
        <p:nvPicPr>
          <p:cNvPr id="2051" name="Picture 3" descr="C:\Users\abc\Downloads\IMG-20190513-WA000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0963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62164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/>
              <a:t>Mount Litera Zee School, Ahmednagar</a:t>
            </a:r>
            <a:endParaRPr lang="en-IN" sz="2800" b="1" dirty="0"/>
          </a:p>
        </p:txBody>
      </p:sp>
      <p:pic>
        <p:nvPicPr>
          <p:cNvPr id="6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49" y="4941168"/>
            <a:ext cx="1809751" cy="1225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6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8581" y="-243408"/>
            <a:ext cx="9144000" cy="158417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IN" sz="5400" dirty="0">
                <a:solidFill>
                  <a:srgbClr val="002060"/>
                </a:solidFill>
                <a:latin typeface="Arial Black" pitchFamily="34" charset="0"/>
              </a:rPr>
              <a:t>Guidelines For</a:t>
            </a:r>
            <a:br>
              <a:rPr lang="en-IN" sz="5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IN" sz="5400" dirty="0">
                <a:solidFill>
                  <a:srgbClr val="002060"/>
                </a:solidFill>
                <a:latin typeface="Arial Black" pitchFamily="34" charset="0"/>
              </a:rPr>
              <a:t>Parents</a:t>
            </a:r>
            <a:endParaRPr lang="en-IN" sz="4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50" y="1556792"/>
            <a:ext cx="9144000" cy="4303950"/>
          </a:xfrm>
        </p:spPr>
        <p:txBody>
          <a:bodyPr>
            <a:normAutofit fontScale="85000" lnSpcReduction="20000"/>
          </a:bodyPr>
          <a:lstStyle/>
          <a:p>
            <a:endParaRPr lang="en-IN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rgbClr val="FF0000"/>
                </a:solidFill>
              </a:rPr>
              <a:t> </a:t>
            </a:r>
            <a:r>
              <a:rPr lang="en-IN" sz="3200" dirty="0">
                <a:solidFill>
                  <a:schemeClr val="bg1"/>
                </a:solidFill>
              </a:rPr>
              <a:t>Please check </a:t>
            </a:r>
            <a:r>
              <a:rPr lang="en-IN" sz="3200" dirty="0" err="1" smtClean="0">
                <a:solidFill>
                  <a:schemeClr val="bg1"/>
                </a:solidFill>
              </a:rPr>
              <a:t>whatsapp</a:t>
            </a:r>
            <a:r>
              <a:rPr lang="en-IN" sz="3200" dirty="0" smtClean="0">
                <a:solidFill>
                  <a:schemeClr val="bg1"/>
                </a:solidFill>
              </a:rPr>
              <a:t> group daily.</a:t>
            </a:r>
            <a:endParaRPr lang="en-IN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3200" dirty="0">
                <a:solidFill>
                  <a:schemeClr val="bg1"/>
                </a:solidFill>
              </a:rPr>
              <a:t> Kindly </a:t>
            </a:r>
            <a:r>
              <a:rPr lang="en-IN" sz="3200" dirty="0" smtClean="0">
                <a:solidFill>
                  <a:schemeClr val="bg1"/>
                </a:solidFill>
              </a:rPr>
              <a:t>check the messages daily and follow the instructions wisely.</a:t>
            </a:r>
            <a:endParaRPr lang="en-IN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3200" dirty="0">
                <a:solidFill>
                  <a:schemeClr val="bg1"/>
                </a:solidFill>
              </a:rPr>
              <a:t> Communication should be </a:t>
            </a:r>
            <a:r>
              <a:rPr lang="en-IN" sz="3200" dirty="0" smtClean="0">
                <a:solidFill>
                  <a:schemeClr val="bg1"/>
                </a:solidFill>
              </a:rPr>
              <a:t>done texting personal message to respective subject   teacher or </a:t>
            </a:r>
            <a:r>
              <a:rPr lang="en-IN" sz="3200" dirty="0" err="1" smtClean="0">
                <a:solidFill>
                  <a:schemeClr val="bg1"/>
                </a:solidFill>
              </a:rPr>
              <a:t>Ratna</a:t>
            </a:r>
            <a:r>
              <a:rPr lang="en-IN" sz="3200" dirty="0" smtClean="0">
                <a:solidFill>
                  <a:schemeClr val="bg1"/>
                </a:solidFill>
              </a:rPr>
              <a:t> ma’am.</a:t>
            </a:r>
            <a:endParaRPr lang="en-IN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3200" dirty="0">
                <a:solidFill>
                  <a:schemeClr val="bg1"/>
                </a:solidFill>
              </a:rPr>
              <a:t> </a:t>
            </a:r>
            <a:r>
              <a:rPr lang="en-IN" sz="3200" dirty="0" smtClean="0">
                <a:solidFill>
                  <a:schemeClr val="bg1"/>
                </a:solidFill>
              </a:rPr>
              <a:t>Kindly arrange proper </a:t>
            </a:r>
            <a:r>
              <a:rPr lang="en-IN" sz="3200" dirty="0" err="1">
                <a:solidFill>
                  <a:schemeClr val="bg1"/>
                </a:solidFill>
              </a:rPr>
              <a:t>A</a:t>
            </a:r>
            <a:r>
              <a:rPr lang="en-IN" sz="3200" dirty="0" err="1" smtClean="0">
                <a:solidFill>
                  <a:schemeClr val="bg1"/>
                </a:solidFill>
              </a:rPr>
              <a:t>nroid</a:t>
            </a:r>
            <a:r>
              <a:rPr lang="en-IN" sz="3200" dirty="0" smtClean="0">
                <a:solidFill>
                  <a:schemeClr val="bg1"/>
                </a:solidFill>
              </a:rPr>
              <a:t> mobile phone /laptop.</a:t>
            </a:r>
          </a:p>
          <a:p>
            <a:pPr>
              <a:buFont typeface="Wingdings" pitchFamily="2" charset="2"/>
              <a:buChar char="v"/>
            </a:pPr>
            <a:r>
              <a:rPr lang="en-IN" sz="3200" dirty="0" smtClean="0">
                <a:solidFill>
                  <a:schemeClr val="bg1"/>
                </a:solidFill>
              </a:rPr>
              <a:t>Please check /arrange proper net connection. </a:t>
            </a:r>
            <a:endParaRPr lang="en-IN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3200" dirty="0">
                <a:solidFill>
                  <a:schemeClr val="bg1"/>
                </a:solidFill>
              </a:rPr>
              <a:t>  Make sure your child </a:t>
            </a:r>
            <a:r>
              <a:rPr lang="en-IN" sz="3200" dirty="0" smtClean="0">
                <a:solidFill>
                  <a:schemeClr val="bg1"/>
                </a:solidFill>
              </a:rPr>
              <a:t>gets ready half an hour before the time given by teacher.</a:t>
            </a:r>
            <a:endParaRPr lang="en-IN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3200" dirty="0">
                <a:solidFill>
                  <a:schemeClr val="bg1"/>
                </a:solidFill>
              </a:rPr>
              <a:t> Please </a:t>
            </a:r>
            <a:r>
              <a:rPr lang="en-IN" sz="3200" dirty="0" smtClean="0">
                <a:solidFill>
                  <a:schemeClr val="bg1"/>
                </a:solidFill>
              </a:rPr>
              <a:t>make sure that child sits in comfortable place .</a:t>
            </a:r>
            <a:endParaRPr lang="en-IN" sz="3200" u="sng" dirty="0">
              <a:solidFill>
                <a:schemeClr val="bg1"/>
              </a:solidFill>
            </a:endParaRPr>
          </a:p>
          <a:p>
            <a:endParaRPr lang="en-IN" sz="2800" dirty="0"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/>
              <a:t>Mount </a:t>
            </a:r>
            <a:r>
              <a:rPr lang="en-IN" sz="2800" b="1" dirty="0" err="1" smtClean="0"/>
              <a:t>Litera</a:t>
            </a:r>
            <a:r>
              <a:rPr lang="en-IN" sz="2800" b="1" dirty="0" smtClean="0"/>
              <a:t> Zee School, </a:t>
            </a:r>
            <a:r>
              <a:rPr lang="en-IN" sz="2800" b="1" dirty="0" err="1" smtClean="0"/>
              <a:t>Ahmednagar</a:t>
            </a:r>
            <a:endParaRPr lang="en-IN" sz="2800" b="1" dirty="0"/>
          </a:p>
        </p:txBody>
      </p:sp>
      <p:pic>
        <p:nvPicPr>
          <p:cNvPr id="9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7340" y="4760360"/>
            <a:ext cx="1187624" cy="157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0657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8581" y="-243408"/>
            <a:ext cx="9144000" cy="158417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IN" sz="5400" dirty="0">
                <a:solidFill>
                  <a:srgbClr val="002060"/>
                </a:solidFill>
                <a:latin typeface="Arial Black" pitchFamily="34" charset="0"/>
              </a:rPr>
              <a:t>Guidelines For</a:t>
            </a:r>
            <a:br>
              <a:rPr lang="en-IN" sz="5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IN" sz="5400" dirty="0">
                <a:solidFill>
                  <a:srgbClr val="002060"/>
                </a:solidFill>
                <a:latin typeface="Arial Black" pitchFamily="34" charset="0"/>
              </a:rPr>
              <a:t>Parents</a:t>
            </a:r>
            <a:endParaRPr lang="en-IN" sz="4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50" y="1556792"/>
            <a:ext cx="9144000" cy="4303950"/>
          </a:xfrm>
        </p:spPr>
        <p:txBody>
          <a:bodyPr>
            <a:normAutofit fontScale="25000" lnSpcReduction="20000"/>
          </a:bodyPr>
          <a:lstStyle/>
          <a:p>
            <a:endParaRPr lang="en-IN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rgbClr val="FF0000"/>
                </a:solidFill>
              </a:rPr>
              <a:t> </a:t>
            </a:r>
            <a:r>
              <a:rPr lang="en-IN" sz="9600" dirty="0">
                <a:solidFill>
                  <a:schemeClr val="bg1"/>
                </a:solidFill>
              </a:rPr>
              <a:t>Encourage your ward to participate in all the activities conducted.</a:t>
            </a:r>
          </a:p>
          <a:p>
            <a:pPr>
              <a:buFont typeface="Wingdings" pitchFamily="2" charset="2"/>
              <a:buChar char="v"/>
            </a:pPr>
            <a:r>
              <a:rPr lang="en-IN" sz="9600" dirty="0">
                <a:solidFill>
                  <a:schemeClr val="bg1"/>
                </a:solidFill>
              </a:rPr>
              <a:t> Curtail the absenteeism, as it hampers the child’s learning process.</a:t>
            </a:r>
          </a:p>
          <a:p>
            <a:pPr>
              <a:buFont typeface="Wingdings" pitchFamily="2" charset="2"/>
              <a:buChar char="v"/>
            </a:pPr>
            <a:r>
              <a:rPr lang="en-IN" sz="9600" dirty="0" smtClean="0">
                <a:solidFill>
                  <a:schemeClr val="bg1"/>
                </a:solidFill>
              </a:rPr>
              <a:t>Daily teachers will take attendance  and will be updated on </a:t>
            </a:r>
            <a:r>
              <a:rPr lang="en-IN" sz="9600" dirty="0" err="1" smtClean="0">
                <a:solidFill>
                  <a:schemeClr val="bg1"/>
                </a:solidFill>
              </a:rPr>
              <a:t>eplus</a:t>
            </a:r>
            <a:r>
              <a:rPr lang="en-IN" sz="96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IN" sz="9600" dirty="0" smtClean="0">
                <a:solidFill>
                  <a:schemeClr val="bg1"/>
                </a:solidFill>
              </a:rPr>
              <a:t>Mike should be off while online class.</a:t>
            </a:r>
          </a:p>
          <a:p>
            <a:pPr>
              <a:buFont typeface="Wingdings" pitchFamily="2" charset="2"/>
              <a:buChar char="v"/>
            </a:pPr>
            <a:r>
              <a:rPr lang="en-IN" sz="9600" dirty="0" smtClean="0">
                <a:solidFill>
                  <a:schemeClr val="bg1"/>
                </a:solidFill>
              </a:rPr>
              <a:t>Camera should be off while online classes.</a:t>
            </a:r>
          </a:p>
          <a:p>
            <a:pPr>
              <a:buFont typeface="Wingdings" pitchFamily="2" charset="2"/>
              <a:buChar char="v"/>
            </a:pPr>
            <a:r>
              <a:rPr lang="en-IN" sz="9600" dirty="0" smtClean="0">
                <a:solidFill>
                  <a:schemeClr val="bg1"/>
                </a:solidFill>
              </a:rPr>
              <a:t>No one allowed to speak during online teaching .</a:t>
            </a:r>
          </a:p>
          <a:p>
            <a:pPr>
              <a:buFont typeface="Wingdings" pitchFamily="2" charset="2"/>
              <a:buChar char="v"/>
            </a:pPr>
            <a:r>
              <a:rPr lang="en-IN" sz="9600" dirty="0" smtClean="0">
                <a:solidFill>
                  <a:schemeClr val="bg1"/>
                </a:solidFill>
              </a:rPr>
              <a:t>Students can type their query in chat box and than teacher will ask the particular child his/her query.</a:t>
            </a:r>
          </a:p>
          <a:p>
            <a:pPr>
              <a:buFont typeface="Wingdings" pitchFamily="2" charset="2"/>
              <a:buChar char="v"/>
            </a:pPr>
            <a:r>
              <a:rPr lang="en-IN" sz="9600" dirty="0" smtClean="0">
                <a:solidFill>
                  <a:schemeClr val="bg1"/>
                </a:solidFill>
              </a:rPr>
              <a:t>Assessment should be strictly solved ,given by teacher.</a:t>
            </a:r>
          </a:p>
          <a:p>
            <a:endParaRPr lang="en-IN" sz="50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/>
              <a:t>Mount </a:t>
            </a:r>
            <a:r>
              <a:rPr lang="en-IN" sz="2800" b="1" dirty="0" err="1" smtClean="0"/>
              <a:t>Litera</a:t>
            </a:r>
            <a:r>
              <a:rPr lang="en-IN" sz="2800" b="1" dirty="0" smtClean="0"/>
              <a:t> Zee School, </a:t>
            </a:r>
            <a:r>
              <a:rPr lang="en-IN" sz="2800" b="1" dirty="0" err="1" smtClean="0"/>
              <a:t>Ahmednagar</a:t>
            </a:r>
            <a:endParaRPr lang="en-IN" sz="2800" b="1" dirty="0"/>
          </a:p>
        </p:txBody>
      </p:sp>
      <p:pic>
        <p:nvPicPr>
          <p:cNvPr id="9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7340" y="4760360"/>
            <a:ext cx="1187624" cy="157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20718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8581" y="-243408"/>
            <a:ext cx="9144000" cy="158417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IN" sz="5400" dirty="0">
                <a:solidFill>
                  <a:srgbClr val="002060"/>
                </a:solidFill>
                <a:latin typeface="Arial Black" pitchFamily="34" charset="0"/>
              </a:rPr>
              <a:t>Guidelines For</a:t>
            </a:r>
            <a:br>
              <a:rPr lang="en-IN" sz="5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IN" sz="5400" dirty="0">
                <a:solidFill>
                  <a:srgbClr val="002060"/>
                </a:solidFill>
                <a:latin typeface="Arial Black" pitchFamily="34" charset="0"/>
              </a:rPr>
              <a:t>Parents</a:t>
            </a:r>
            <a:endParaRPr lang="en-IN" sz="4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269632" cy="4303950"/>
          </a:xfrm>
        </p:spPr>
        <p:txBody>
          <a:bodyPr>
            <a:normAutofit/>
          </a:bodyPr>
          <a:lstStyle/>
          <a:p>
            <a:endParaRPr lang="en-IN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IN" sz="2800" dirty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 smtClean="0"/>
              <a:t>Mount </a:t>
            </a:r>
            <a:r>
              <a:rPr lang="en-IN" sz="2800" b="1" dirty="0" err="1" smtClean="0"/>
              <a:t>Litera</a:t>
            </a:r>
            <a:r>
              <a:rPr lang="en-IN" sz="2800" b="1" dirty="0" smtClean="0"/>
              <a:t> Zee School, </a:t>
            </a:r>
            <a:r>
              <a:rPr lang="en-IN" sz="2800" b="1" dirty="0" err="1" smtClean="0"/>
              <a:t>Ahmednagar</a:t>
            </a:r>
            <a:endParaRPr lang="en-IN" sz="2800" b="1" dirty="0"/>
          </a:p>
        </p:txBody>
      </p:sp>
      <p:pic>
        <p:nvPicPr>
          <p:cNvPr id="9" name="Picture 2" descr="C:\Users\MLZSC-CNSRM2-2\Desktop\Poonam\z lea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7340" y="4760360"/>
            <a:ext cx="1187624" cy="157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1917048"/>
            <a:ext cx="9144000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400" dirty="0">
                <a:solidFill>
                  <a:schemeClr val="bg1"/>
                </a:solidFill>
              </a:rPr>
              <a:t>It is compulsory to attend all the sessions  conducted by teachers.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>
                <a:solidFill>
                  <a:schemeClr val="bg1"/>
                </a:solidFill>
              </a:rPr>
              <a:t>Students can write their queries in chat box during online teaching .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>
                <a:solidFill>
                  <a:schemeClr val="bg1"/>
                </a:solidFill>
              </a:rPr>
              <a:t>There will be break after every lecture .</a:t>
            </a:r>
          </a:p>
          <a:p>
            <a:r>
              <a:rPr lang="en-IN" sz="2400" dirty="0">
                <a:solidFill>
                  <a:schemeClr val="bg1"/>
                </a:solidFill>
              </a:rPr>
              <a:t>    </a:t>
            </a:r>
            <a:r>
              <a:rPr lang="en-IN" sz="2400" dirty="0" smtClean="0">
                <a:solidFill>
                  <a:schemeClr val="bg1"/>
                </a:solidFill>
              </a:rPr>
              <a:t> </a:t>
            </a:r>
            <a:r>
              <a:rPr lang="en-IN" sz="2400" dirty="0" err="1">
                <a:solidFill>
                  <a:schemeClr val="bg1"/>
                </a:solidFill>
              </a:rPr>
              <a:t>Whatsapp</a:t>
            </a:r>
            <a:r>
              <a:rPr lang="en-IN" sz="2400" dirty="0">
                <a:solidFill>
                  <a:schemeClr val="bg1"/>
                </a:solidFill>
              </a:rPr>
              <a:t> should be used only for genuine queries ,no personal or forwarded messages will be entertained 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IN" sz="2400" dirty="0">
                <a:solidFill>
                  <a:schemeClr val="bg1"/>
                </a:solidFill>
              </a:rPr>
              <a:t>Parents are requested not to speak with teacher during online classes .</a:t>
            </a:r>
          </a:p>
          <a:p>
            <a:pPr marL="342900" indent="-342900">
              <a:buFont typeface="Wingdings" pitchFamily="2" charset="2"/>
              <a:buChar char="v"/>
            </a:pPr>
            <a:endParaRPr lang="en-IN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2142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3629</TotalTime>
  <Words>954</Words>
  <Application>Microsoft Office PowerPoint</Application>
  <PresentationFormat>On-screen Show (4:3)</PresentationFormat>
  <Paragraphs>140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Mount Litera Zee School, Ahmednagar</vt:lpstr>
      <vt:lpstr>Overview</vt:lpstr>
      <vt:lpstr>                        Mission Statement </vt:lpstr>
      <vt:lpstr>Our Mentor </vt:lpstr>
      <vt:lpstr>For Your Reference </vt:lpstr>
      <vt:lpstr>Academic Co-ordinator </vt:lpstr>
      <vt:lpstr>Guidelines For Parents</vt:lpstr>
      <vt:lpstr>Guidelines For Parents</vt:lpstr>
      <vt:lpstr>Guidelines For Parents</vt:lpstr>
      <vt:lpstr>Elearning</vt:lpstr>
      <vt:lpstr>Elearning</vt:lpstr>
      <vt:lpstr>Elearning </vt:lpstr>
      <vt:lpstr>Elearning </vt:lpstr>
      <vt:lpstr> Unique  child – centric teaching process</vt:lpstr>
      <vt:lpstr>News letter</vt:lpstr>
      <vt:lpstr>Positive  Parenting Tips</vt:lpstr>
      <vt:lpstr>Feedback Hierarchy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 Environment</dc:title>
  <dc:creator>Windows User</dc:creator>
  <cp:lastModifiedBy>abc</cp:lastModifiedBy>
  <cp:revision>736</cp:revision>
  <dcterms:created xsi:type="dcterms:W3CDTF">2017-06-05T06:30:30Z</dcterms:created>
  <dcterms:modified xsi:type="dcterms:W3CDTF">2020-05-31T09:00:37Z</dcterms:modified>
</cp:coreProperties>
</file>